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693400" cx="7556500"/>
  <p:notesSz cx="6858000" cy="9144000"/>
  <p:embeddedFontLst>
    <p:embeddedFont>
      <p:font typeface="Inter Light"/>
      <p:regular r:id="rId12"/>
      <p:bold r:id="rId13"/>
    </p:embeddedFont>
    <p:embeddedFont>
      <p:font typeface="Poppins"/>
      <p:regular r:id="rId14"/>
      <p:bold r:id="rId15"/>
      <p:italic r:id="rId16"/>
      <p:boldItalic r:id="rId17"/>
    </p:embeddedFont>
    <p:embeddedFont>
      <p:font typeface="Inter"/>
      <p:regular r:id="rId18"/>
      <p:bold r:id="rId19"/>
    </p:embeddedFont>
    <p:embeddedFont>
      <p:font typeface="Poppins Medium"/>
      <p:regular r:id="rId20"/>
      <p:bold r:id="rId21"/>
      <p:italic r:id="rId22"/>
      <p:boldItalic r:id="rId23"/>
    </p:embeddedFont>
    <p:embeddedFont>
      <p:font typeface="Inter Medium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Medium-regular.fntdata"/><Relationship Id="rId22" Type="http://schemas.openxmlformats.org/officeDocument/2006/relationships/font" Target="fonts/PoppinsMedium-italic.fntdata"/><Relationship Id="rId21" Type="http://schemas.openxmlformats.org/officeDocument/2006/relationships/font" Target="fonts/PoppinsMedium-bold.fntdata"/><Relationship Id="rId24" Type="http://schemas.openxmlformats.org/officeDocument/2006/relationships/font" Target="fonts/InterMedium-regular.fntdata"/><Relationship Id="rId23" Type="http://schemas.openxmlformats.org/officeDocument/2006/relationships/font" Target="fonts/Poppins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Inter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InterLight-bold.fntdata"/><Relationship Id="rId12" Type="http://schemas.openxmlformats.org/officeDocument/2006/relationships/font" Target="fonts/InterLight-regular.fntdata"/><Relationship Id="rId15" Type="http://schemas.openxmlformats.org/officeDocument/2006/relationships/font" Target="fonts/Poppins-bold.fntdata"/><Relationship Id="rId14" Type="http://schemas.openxmlformats.org/officeDocument/2006/relationships/font" Target="fonts/Poppins-regular.fntdata"/><Relationship Id="rId17" Type="http://schemas.openxmlformats.org/officeDocument/2006/relationships/font" Target="fonts/Poppins-boldItalic.fntdata"/><Relationship Id="rId16" Type="http://schemas.openxmlformats.org/officeDocument/2006/relationships/font" Target="fonts/Poppins-italic.fntdata"/><Relationship Id="rId19" Type="http://schemas.openxmlformats.org/officeDocument/2006/relationships/font" Target="fonts/Inter-bold.fntdata"/><Relationship Id="rId18" Type="http://schemas.openxmlformats.org/officeDocument/2006/relationships/font" Target="fonts/Int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4.jpg"/><Relationship Id="rId6" Type="http://schemas.openxmlformats.org/officeDocument/2006/relationships/image" Target="../media/image3.jpg"/><Relationship Id="rId7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852875" y="1536750"/>
            <a:ext cx="42423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Proposal</a:t>
            </a:r>
            <a:endParaRPr i="0" sz="7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852880" y="3723851"/>
            <a:ext cx="2649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</a:pPr>
            <a:r>
              <a:rPr b="1" i="0" lang="en-US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Prepared </a:t>
            </a:r>
            <a:r>
              <a:rPr b="1" lang="en-U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for:</a:t>
            </a:r>
            <a:endParaRPr b="1" i="0" u="none" cap="none" strike="noStrike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852880" y="4109200"/>
            <a:ext cx="2649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Insert name </a:t>
            </a:r>
            <a:endParaRPr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7" name="Google Shape;87;p13"/>
          <p:cNvCxnSpPr/>
          <p:nvPr/>
        </p:nvCxnSpPr>
        <p:spPr>
          <a:xfrm flipH="1" rot="10800000">
            <a:off x="2658100" y="781700"/>
            <a:ext cx="4898400" cy="10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" name="Google Shape;88;p13"/>
          <p:cNvSpPr/>
          <p:nvPr/>
        </p:nvSpPr>
        <p:spPr>
          <a:xfrm>
            <a:off x="852875" y="224000"/>
            <a:ext cx="1180800" cy="112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/>
              <a:t>YOUR LOGO</a:t>
            </a:r>
            <a:endParaRPr b="1" sz="1500"/>
          </a:p>
        </p:txBody>
      </p:sp>
      <p:sp>
        <p:nvSpPr>
          <p:cNvPr id="89" name="Google Shape;89;p13"/>
          <p:cNvSpPr txBox="1"/>
          <p:nvPr/>
        </p:nvSpPr>
        <p:spPr>
          <a:xfrm>
            <a:off x="852880" y="4728276"/>
            <a:ext cx="2649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</a:pPr>
            <a:r>
              <a:rPr b="1" lang="en-U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Presented</a:t>
            </a:r>
            <a:r>
              <a:rPr b="1" i="0" lang="en-US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by</a:t>
            </a:r>
            <a:endParaRPr b="1" i="0" u="none" cap="none" strike="noStrike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852880" y="5187650"/>
            <a:ext cx="2649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Insert name </a:t>
            </a:r>
            <a:endParaRPr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4176130" y="3723851"/>
            <a:ext cx="26493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</a:pPr>
            <a:r>
              <a:rPr b="1" lang="en-U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Address:</a:t>
            </a:r>
            <a:endParaRPr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</a:pPr>
            <a:r>
              <a:rPr lang="en-US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123 City, ABC, ST 123456</a:t>
            </a:r>
            <a:endParaRPr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176130" y="4728276"/>
            <a:ext cx="26493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9"/>
              <a:buFont typeface="Arial"/>
              <a:buNone/>
            </a:pPr>
            <a:r>
              <a:rPr b="1" lang="en-U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Contact</a:t>
            </a:r>
            <a:r>
              <a:rPr b="1" lang="en-U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</a:pPr>
            <a:r>
              <a:rPr lang="en-US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+123 456 789</a:t>
            </a:r>
            <a:endParaRPr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</a:pPr>
            <a:r>
              <a:rPr lang="en-US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example@email.com</a:t>
            </a:r>
            <a:endParaRPr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767725" y="6663650"/>
            <a:ext cx="3926400" cy="3755700"/>
          </a:xfrm>
          <a:prstGeom prst="rect">
            <a:avLst/>
          </a:prstGeom>
          <a:solidFill>
            <a:srgbClr val="EDE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1502550" y="5896150"/>
            <a:ext cx="3655800" cy="3612900"/>
          </a:xfrm>
          <a:prstGeom prst="rect">
            <a:avLst/>
          </a:prstGeom>
          <a:solidFill>
            <a:srgbClr val="FE61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3948875" y="6370825"/>
            <a:ext cx="3607500" cy="3612900"/>
          </a:xfrm>
          <a:prstGeom prst="rect">
            <a:avLst/>
          </a:prstGeom>
          <a:solidFill>
            <a:srgbClr val="5A23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695755" y="1970610"/>
            <a:ext cx="2121774" cy="2113818"/>
          </a:xfrm>
          <a:custGeom>
            <a:rect b="b" l="l" r="r" t="t"/>
            <a:pathLst>
              <a:path extrusionOk="0" h="2113818" w="2121774">
                <a:moveTo>
                  <a:pt x="0" y="0"/>
                </a:moveTo>
                <a:lnTo>
                  <a:pt x="2121774" y="0"/>
                </a:lnTo>
                <a:lnTo>
                  <a:pt x="2121774" y="2113818"/>
                </a:lnTo>
                <a:lnTo>
                  <a:pt x="0" y="21138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4"/>
          <p:cNvSpPr/>
          <p:nvPr/>
        </p:nvSpPr>
        <p:spPr>
          <a:xfrm>
            <a:off x="4596830" y="6386030"/>
            <a:ext cx="2058439" cy="2491303"/>
          </a:xfrm>
          <a:custGeom>
            <a:rect b="b" l="l" r="r" t="t"/>
            <a:pathLst>
              <a:path extrusionOk="0" h="2491303" w="2058439">
                <a:moveTo>
                  <a:pt x="0" y="0"/>
                </a:moveTo>
                <a:lnTo>
                  <a:pt x="2058439" y="0"/>
                </a:lnTo>
                <a:lnTo>
                  <a:pt x="2058439" y="2491302"/>
                </a:lnTo>
                <a:lnTo>
                  <a:pt x="0" y="2491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4"/>
          <p:cNvSpPr txBox="1"/>
          <p:nvPr/>
        </p:nvSpPr>
        <p:spPr>
          <a:xfrm>
            <a:off x="3522812" y="982818"/>
            <a:ext cx="3740267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1" i="0" lang="en-US" sz="3999" u="none" cap="none" strike="noStrike">
                <a:solidFill>
                  <a:srgbClr val="281380"/>
                </a:solidFill>
                <a:latin typeface="Inter"/>
                <a:ea typeface="Inter"/>
                <a:cs typeface="Inter"/>
                <a:sym typeface="Inter"/>
              </a:rPr>
              <a:t>Introduction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3522812" y="2147080"/>
            <a:ext cx="3413700" cy="20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r>
              <a:rPr b="0" i="0" lang="en-US" sz="1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Welcome to our business proposal template tailored for dynamic </a:t>
            </a:r>
            <a:r>
              <a:rPr lang="en-US" sz="1199">
                <a:latin typeface="Inter"/>
                <a:ea typeface="Inter"/>
                <a:cs typeface="Inter"/>
                <a:sym typeface="Inter"/>
              </a:rPr>
              <a:t>business</a:t>
            </a:r>
            <a:r>
              <a:rPr b="0" i="0" lang="en-US" sz="1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700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r>
              <a:t/>
            </a:r>
            <a:endParaRPr b="0" i="0" sz="1199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700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r>
              <a:rPr b="0" i="0" lang="en-US" sz="1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This section sets the stage for your unique journey. Replace this text with a compelling introduction about your company and its aspirations.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2288701" y="9821787"/>
            <a:ext cx="2717552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b="0" i="0" lang="en-US" sz="1499" u="none" cap="none" strike="noStrike">
                <a:solidFill>
                  <a:srgbClr val="545454"/>
                </a:solidFill>
                <a:latin typeface="Inter Medium"/>
                <a:ea typeface="Inter Medium"/>
                <a:cs typeface="Inter Medium"/>
                <a:sym typeface="Inter Medium"/>
              </a:rPr>
              <a:t>www.yourwebsite.com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623477" y="5593377"/>
            <a:ext cx="30240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1" i="0" lang="en-US" sz="3999" u="none" cap="none" strike="noStrike">
                <a:solidFill>
                  <a:srgbClr val="281380"/>
                </a:solidFill>
                <a:latin typeface="Inter"/>
                <a:ea typeface="Inter"/>
                <a:cs typeface="Inter"/>
                <a:sym typeface="Inter"/>
              </a:rPr>
              <a:t>Our story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623477" y="6572559"/>
            <a:ext cx="3380700" cy="17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r>
              <a:rPr b="0" i="0" lang="en-US" sz="1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Here's your chance to tell your inspiring tale.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700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r>
              <a:t/>
            </a:r>
            <a:endParaRPr b="0" i="0" sz="1199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700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r>
              <a:rPr b="0" i="0" lang="en-US" sz="1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Share how your venture came to be, the challenges you've conquered, and your vision for the future. Craft a personal narrative that resonates with your </a:t>
            </a:r>
            <a:r>
              <a:rPr lang="en-US" sz="1199">
                <a:latin typeface="Inter"/>
                <a:ea typeface="Inter"/>
                <a:cs typeface="Inter"/>
                <a:sym typeface="Inter"/>
              </a:rPr>
              <a:t>business’</a:t>
            </a:r>
            <a:r>
              <a:rPr b="0" i="0" lang="en-US" sz="1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essence.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14"/>
          <p:cNvCxnSpPr/>
          <p:nvPr/>
        </p:nvCxnSpPr>
        <p:spPr>
          <a:xfrm>
            <a:off x="3535961" y="4899806"/>
            <a:ext cx="2419200" cy="0"/>
          </a:xfrm>
          <a:prstGeom prst="straightConnector1">
            <a:avLst/>
          </a:prstGeom>
          <a:noFill/>
          <a:ln cap="flat" cmpd="sng" w="38100">
            <a:solidFill>
              <a:srgbClr val="28138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" name="Google Shape;108;p14"/>
          <p:cNvCxnSpPr/>
          <p:nvPr/>
        </p:nvCxnSpPr>
        <p:spPr>
          <a:xfrm>
            <a:off x="623477" y="9126462"/>
            <a:ext cx="2419200" cy="0"/>
          </a:xfrm>
          <a:prstGeom prst="straightConnector1">
            <a:avLst/>
          </a:prstGeom>
          <a:noFill/>
          <a:ln cap="flat" cmpd="sng" w="38100">
            <a:solidFill>
              <a:srgbClr val="28138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Google Shape;113;p15"/>
          <p:cNvCxnSpPr/>
          <p:nvPr/>
        </p:nvCxnSpPr>
        <p:spPr>
          <a:xfrm>
            <a:off x="756000" y="4558219"/>
            <a:ext cx="2419200" cy="0"/>
          </a:xfrm>
          <a:prstGeom prst="straightConnector1">
            <a:avLst/>
          </a:prstGeom>
          <a:noFill/>
          <a:ln cap="flat" cmpd="sng" w="38100">
            <a:solidFill>
              <a:srgbClr val="28138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p15"/>
          <p:cNvCxnSpPr/>
          <p:nvPr/>
        </p:nvCxnSpPr>
        <p:spPr>
          <a:xfrm>
            <a:off x="4353120" y="9275417"/>
            <a:ext cx="2419200" cy="0"/>
          </a:xfrm>
          <a:prstGeom prst="straightConnector1">
            <a:avLst/>
          </a:prstGeom>
          <a:noFill/>
          <a:ln cap="flat" cmpd="sng" w="38100">
            <a:solidFill>
              <a:srgbClr val="28138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p15"/>
          <p:cNvSpPr/>
          <p:nvPr/>
        </p:nvSpPr>
        <p:spPr>
          <a:xfrm>
            <a:off x="4456771" y="1872658"/>
            <a:ext cx="2211898" cy="2579473"/>
          </a:xfrm>
          <a:custGeom>
            <a:rect b="b" l="l" r="r" t="t"/>
            <a:pathLst>
              <a:path extrusionOk="0" h="2579473" w="2211898">
                <a:moveTo>
                  <a:pt x="0" y="0"/>
                </a:moveTo>
                <a:lnTo>
                  <a:pt x="2211898" y="0"/>
                </a:lnTo>
                <a:lnTo>
                  <a:pt x="2211898" y="2579473"/>
                </a:lnTo>
                <a:lnTo>
                  <a:pt x="0" y="25794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5"/>
          <p:cNvSpPr/>
          <p:nvPr/>
        </p:nvSpPr>
        <p:spPr>
          <a:xfrm>
            <a:off x="605314" y="6671456"/>
            <a:ext cx="2459073" cy="2623011"/>
          </a:xfrm>
          <a:custGeom>
            <a:rect b="b" l="l" r="r" t="t"/>
            <a:pathLst>
              <a:path extrusionOk="0" h="2623011" w="2459073">
                <a:moveTo>
                  <a:pt x="0" y="0"/>
                </a:moveTo>
                <a:lnTo>
                  <a:pt x="2459073" y="0"/>
                </a:lnTo>
                <a:lnTo>
                  <a:pt x="2459073" y="2623011"/>
                </a:lnTo>
                <a:lnTo>
                  <a:pt x="0" y="26230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5"/>
          <p:cNvSpPr txBox="1"/>
          <p:nvPr/>
        </p:nvSpPr>
        <p:spPr>
          <a:xfrm>
            <a:off x="756000" y="989503"/>
            <a:ext cx="5912669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1" i="0" lang="en-US" sz="3999" u="none" cap="none" strike="noStrike">
                <a:solidFill>
                  <a:srgbClr val="281380"/>
                </a:solidFill>
                <a:latin typeface="Inter"/>
                <a:ea typeface="Inter"/>
                <a:cs typeface="Inter"/>
                <a:sym typeface="Inter"/>
              </a:rPr>
              <a:t>The mission and vision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756000" y="1846753"/>
            <a:ext cx="3024000" cy="23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r>
              <a:rPr b="0" i="0" lang="en-US" sz="1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Outline your company's purpose and aspirations here.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700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r>
              <a:t/>
            </a:r>
            <a:endParaRPr b="0" i="0" sz="1199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700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r>
              <a:rPr b="0" i="0" lang="en-US" sz="1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Express your mission </a:t>
            </a:r>
            <a:r>
              <a:rPr lang="en-US" sz="1199">
                <a:latin typeface="Inter"/>
                <a:ea typeface="Inter"/>
                <a:cs typeface="Inter"/>
                <a:sym typeface="Inter"/>
              </a:rPr>
              <a:t>clearly</a:t>
            </a:r>
            <a:r>
              <a:rPr b="0" i="0" lang="en-US" sz="1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– the change you aim to bring. Follow it up with your vision for where your </a:t>
            </a:r>
            <a:r>
              <a:rPr lang="en-US" sz="1199">
                <a:latin typeface="Inter"/>
                <a:ea typeface="Inter"/>
                <a:cs typeface="Inter"/>
                <a:sym typeface="Inter"/>
              </a:rPr>
              <a:t>business </a:t>
            </a:r>
            <a:r>
              <a:rPr b="0" i="0" lang="en-US" sz="1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is headed. Make sure to personalize these statements for your business.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2380204" y="5128406"/>
            <a:ext cx="4423796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1" i="0" lang="en-US" sz="3999" u="none" cap="none" strike="noStrike">
                <a:solidFill>
                  <a:srgbClr val="281380"/>
                </a:solidFill>
                <a:latin typeface="Inter"/>
                <a:ea typeface="Inter"/>
                <a:cs typeface="Inter"/>
                <a:sym typeface="Inter"/>
              </a:rPr>
              <a:t>A brief overview of the project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3350014" y="6938156"/>
            <a:ext cx="34539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700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r>
              <a:rPr b="0" i="0" lang="en-US" sz="1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 this section, give a snapshot of your project.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700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r>
              <a:t/>
            </a:r>
            <a:endParaRPr b="0" i="0" sz="1199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r">
              <a:lnSpc>
                <a:spcPct val="1700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r>
              <a:rPr b="0" i="0" lang="en-US" sz="1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Highlight key features, benefits, or solutions you offer. Keep it concise, focusing on what sets your </a:t>
            </a:r>
            <a:r>
              <a:rPr lang="en-US" sz="1199">
                <a:latin typeface="Inter"/>
                <a:ea typeface="Inter"/>
                <a:cs typeface="Inter"/>
                <a:sym typeface="Inter"/>
              </a:rPr>
              <a:t>business</a:t>
            </a:r>
            <a:r>
              <a:rPr b="0" i="0" lang="en-US" sz="1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apart.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2288701" y="9821787"/>
            <a:ext cx="2717552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b="0" i="0" lang="en-US" sz="1499" u="none" cap="none" strike="noStrike">
                <a:solidFill>
                  <a:srgbClr val="545454"/>
                </a:solidFill>
                <a:latin typeface="Inter Medium"/>
                <a:ea typeface="Inter Medium"/>
                <a:cs typeface="Inter Medium"/>
                <a:sym typeface="Inter Medium"/>
              </a:rPr>
              <a:t>www.yourwebsite.com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16"/>
          <p:cNvCxnSpPr/>
          <p:nvPr/>
        </p:nvCxnSpPr>
        <p:spPr>
          <a:xfrm>
            <a:off x="992304" y="2553153"/>
            <a:ext cx="2419200" cy="0"/>
          </a:xfrm>
          <a:prstGeom prst="straightConnector1">
            <a:avLst/>
          </a:prstGeom>
          <a:noFill/>
          <a:ln cap="flat" cmpd="sng" w="38100">
            <a:solidFill>
              <a:srgbClr val="28138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992304" y="9142988"/>
            <a:ext cx="2419200" cy="0"/>
          </a:xfrm>
          <a:prstGeom prst="straightConnector1">
            <a:avLst/>
          </a:prstGeom>
          <a:noFill/>
          <a:ln cap="flat" cmpd="sng" w="38100">
            <a:solidFill>
              <a:srgbClr val="28138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6"/>
          <p:cNvSpPr/>
          <p:nvPr/>
        </p:nvSpPr>
        <p:spPr>
          <a:xfrm>
            <a:off x="3687988" y="2689151"/>
            <a:ext cx="1393405" cy="1247182"/>
          </a:xfrm>
          <a:custGeom>
            <a:rect b="b" l="l" r="r" t="t"/>
            <a:pathLst>
              <a:path extrusionOk="0" h="11644630" w="1300988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19" y="11470640"/>
                </a:cubicBezTo>
                <a:cubicBezTo>
                  <a:pt x="9123679" y="11334750"/>
                  <a:pt x="10237469" y="10519410"/>
                  <a:pt x="11071860" y="9767570"/>
                </a:cubicBezTo>
                <a:cubicBezTo>
                  <a:pt x="11625579" y="9268460"/>
                  <a:pt x="11971019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9651" r="-1965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946863" y="710862"/>
            <a:ext cx="4737731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1" i="0" lang="en-US" sz="3999" u="none" cap="none" strike="noStrike">
                <a:solidFill>
                  <a:srgbClr val="281380"/>
                </a:solidFill>
                <a:latin typeface="Inter"/>
                <a:ea typeface="Inter"/>
                <a:cs typeface="Inter"/>
                <a:sym typeface="Inter"/>
              </a:rPr>
              <a:t>Meet our team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p16"/>
          <p:cNvGrpSpPr/>
          <p:nvPr/>
        </p:nvGrpSpPr>
        <p:grpSpPr>
          <a:xfrm>
            <a:off x="946863" y="3270311"/>
            <a:ext cx="2742350" cy="513325"/>
            <a:chOff x="0" y="-38100"/>
            <a:chExt cx="3656466" cy="684433"/>
          </a:xfrm>
        </p:grpSpPr>
        <p:sp>
          <p:nvSpPr>
            <p:cNvPr id="131" name="Google Shape;131;p16"/>
            <p:cNvSpPr txBox="1"/>
            <p:nvPr/>
          </p:nvSpPr>
          <p:spPr>
            <a:xfrm>
              <a:off x="0" y="-38100"/>
              <a:ext cx="3656466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INSERT NAME HERE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0" y="378998"/>
              <a:ext cx="2400412" cy="267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545454"/>
                  </a:solidFill>
                  <a:latin typeface="Inter"/>
                  <a:ea typeface="Inter"/>
                  <a:cs typeface="Inter"/>
                  <a:sym typeface="Inter"/>
                </a:rPr>
                <a:t>FOUNDER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16"/>
          <p:cNvGrpSpPr/>
          <p:nvPr/>
        </p:nvGrpSpPr>
        <p:grpSpPr>
          <a:xfrm>
            <a:off x="946863" y="4421811"/>
            <a:ext cx="2742350" cy="515230"/>
            <a:chOff x="0" y="-38100"/>
            <a:chExt cx="3656466" cy="686973"/>
          </a:xfrm>
        </p:grpSpPr>
        <p:sp>
          <p:nvSpPr>
            <p:cNvPr id="134" name="Google Shape;134;p16"/>
            <p:cNvSpPr txBox="1"/>
            <p:nvPr/>
          </p:nvSpPr>
          <p:spPr>
            <a:xfrm>
              <a:off x="0" y="-38100"/>
              <a:ext cx="3656466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INSERT NAME HERE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0" y="381538"/>
              <a:ext cx="3247082" cy="267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545454"/>
                  </a:solidFill>
                  <a:latin typeface="Inter"/>
                  <a:ea typeface="Inter"/>
                  <a:cs typeface="Inter"/>
                  <a:sym typeface="Inter"/>
                </a:rPr>
                <a:t>POSITION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16"/>
          <p:cNvSpPr txBox="1"/>
          <p:nvPr/>
        </p:nvSpPr>
        <p:spPr>
          <a:xfrm>
            <a:off x="992304" y="1508183"/>
            <a:ext cx="53937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r>
              <a:rPr b="0" i="0" lang="en-US" sz="1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Introduce the faces behind your </a:t>
            </a:r>
            <a:r>
              <a:rPr lang="en-US" sz="1199">
                <a:latin typeface="Inter"/>
                <a:ea typeface="Inter"/>
                <a:cs typeface="Inter"/>
                <a:sym typeface="Inter"/>
              </a:rPr>
              <a:t>business’</a:t>
            </a:r>
            <a:r>
              <a:rPr b="0" i="0" lang="en-US" sz="1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success. Replace these placeholders with profiles of your core team members. Highlight their expertise and how they contribute to your venture's growth.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16"/>
          <p:cNvGrpSpPr/>
          <p:nvPr/>
        </p:nvGrpSpPr>
        <p:grpSpPr>
          <a:xfrm>
            <a:off x="946863" y="5575216"/>
            <a:ext cx="2742350" cy="515230"/>
            <a:chOff x="0" y="-38100"/>
            <a:chExt cx="3656466" cy="686973"/>
          </a:xfrm>
        </p:grpSpPr>
        <p:sp>
          <p:nvSpPr>
            <p:cNvPr id="138" name="Google Shape;138;p16"/>
            <p:cNvSpPr txBox="1"/>
            <p:nvPr/>
          </p:nvSpPr>
          <p:spPr>
            <a:xfrm>
              <a:off x="0" y="-38100"/>
              <a:ext cx="3656466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INSERT NAME HERE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 txBox="1"/>
            <p:nvPr/>
          </p:nvSpPr>
          <p:spPr>
            <a:xfrm>
              <a:off x="0" y="381538"/>
              <a:ext cx="3247082" cy="267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545454"/>
                  </a:solidFill>
                  <a:latin typeface="Inter"/>
                  <a:ea typeface="Inter"/>
                  <a:cs typeface="Inter"/>
                  <a:sym typeface="Inter"/>
                </a:rPr>
                <a:t>POSITION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16"/>
          <p:cNvGrpSpPr/>
          <p:nvPr/>
        </p:nvGrpSpPr>
        <p:grpSpPr>
          <a:xfrm>
            <a:off x="946863" y="6728621"/>
            <a:ext cx="2742350" cy="515230"/>
            <a:chOff x="0" y="-38100"/>
            <a:chExt cx="3656466" cy="686973"/>
          </a:xfrm>
        </p:grpSpPr>
        <p:sp>
          <p:nvSpPr>
            <p:cNvPr id="141" name="Google Shape;141;p16"/>
            <p:cNvSpPr txBox="1"/>
            <p:nvPr/>
          </p:nvSpPr>
          <p:spPr>
            <a:xfrm>
              <a:off x="0" y="-38100"/>
              <a:ext cx="3656466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INSERT NAME HERE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 txBox="1"/>
            <p:nvPr/>
          </p:nvSpPr>
          <p:spPr>
            <a:xfrm>
              <a:off x="0" y="381538"/>
              <a:ext cx="3247082" cy="267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545454"/>
                  </a:solidFill>
                  <a:latin typeface="Inter"/>
                  <a:ea typeface="Inter"/>
                  <a:cs typeface="Inter"/>
                  <a:sym typeface="Inter"/>
                </a:rPr>
                <a:t>POSITION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16"/>
          <p:cNvGrpSpPr/>
          <p:nvPr/>
        </p:nvGrpSpPr>
        <p:grpSpPr>
          <a:xfrm>
            <a:off x="946863" y="7882026"/>
            <a:ext cx="2742350" cy="515230"/>
            <a:chOff x="0" y="-38100"/>
            <a:chExt cx="3656466" cy="686973"/>
          </a:xfrm>
        </p:grpSpPr>
        <p:sp>
          <p:nvSpPr>
            <p:cNvPr id="144" name="Google Shape;144;p16"/>
            <p:cNvSpPr txBox="1"/>
            <p:nvPr/>
          </p:nvSpPr>
          <p:spPr>
            <a:xfrm>
              <a:off x="0" y="-38100"/>
              <a:ext cx="3656466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INSERT NAME HERE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 txBox="1"/>
            <p:nvPr/>
          </p:nvSpPr>
          <p:spPr>
            <a:xfrm>
              <a:off x="0" y="381538"/>
              <a:ext cx="3247082" cy="267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545454"/>
                  </a:solidFill>
                  <a:latin typeface="Inter"/>
                  <a:ea typeface="Inter"/>
                  <a:cs typeface="Inter"/>
                  <a:sym typeface="Inter"/>
                </a:rPr>
                <a:t>POSITION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16"/>
          <p:cNvSpPr/>
          <p:nvPr/>
        </p:nvSpPr>
        <p:spPr>
          <a:xfrm>
            <a:off x="5415260" y="3920948"/>
            <a:ext cx="1393405" cy="1247182"/>
          </a:xfrm>
          <a:custGeom>
            <a:rect b="b" l="l" r="r" t="t"/>
            <a:pathLst>
              <a:path extrusionOk="0" h="11644630" w="1300988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19" y="11470640"/>
                </a:cubicBezTo>
                <a:cubicBezTo>
                  <a:pt x="9123679" y="11334750"/>
                  <a:pt x="10237469" y="10519410"/>
                  <a:pt x="11071860" y="9767570"/>
                </a:cubicBezTo>
                <a:cubicBezTo>
                  <a:pt x="11625579" y="9268460"/>
                  <a:pt x="11971019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9651" r="-1965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3687988" y="5081755"/>
            <a:ext cx="1393405" cy="1247182"/>
          </a:xfrm>
          <a:custGeom>
            <a:rect b="b" l="l" r="r" t="t"/>
            <a:pathLst>
              <a:path extrusionOk="0" h="11644630" w="1300988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19" y="11470640"/>
                </a:cubicBezTo>
                <a:cubicBezTo>
                  <a:pt x="9123679" y="11334750"/>
                  <a:pt x="10237469" y="10519410"/>
                  <a:pt x="11071860" y="9767570"/>
                </a:cubicBezTo>
                <a:cubicBezTo>
                  <a:pt x="11625579" y="9268460"/>
                  <a:pt x="11971019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9651" r="-1965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5415260" y="6441972"/>
            <a:ext cx="1393405" cy="1247182"/>
          </a:xfrm>
          <a:custGeom>
            <a:rect b="b" l="l" r="r" t="t"/>
            <a:pathLst>
              <a:path extrusionOk="0" h="11644630" w="1300988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19" y="11470640"/>
                </a:cubicBezTo>
                <a:cubicBezTo>
                  <a:pt x="9123679" y="11334750"/>
                  <a:pt x="10237469" y="10519410"/>
                  <a:pt x="11071860" y="9767570"/>
                </a:cubicBezTo>
                <a:cubicBezTo>
                  <a:pt x="11625579" y="9268460"/>
                  <a:pt x="11971019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9520" r="-1952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3687988" y="7475087"/>
            <a:ext cx="1393405" cy="1247182"/>
          </a:xfrm>
          <a:custGeom>
            <a:rect b="b" l="l" r="r" t="t"/>
            <a:pathLst>
              <a:path extrusionOk="0" h="11644630" w="1300988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19" y="11470640"/>
                </a:cubicBezTo>
                <a:cubicBezTo>
                  <a:pt x="9123679" y="11334750"/>
                  <a:pt x="10237469" y="10519410"/>
                  <a:pt x="11071860" y="9767570"/>
                </a:cubicBezTo>
                <a:cubicBezTo>
                  <a:pt x="11625579" y="9268460"/>
                  <a:pt x="11971019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11363" r="-1136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2288701" y="9821787"/>
            <a:ext cx="2717552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b="0" i="0" lang="en-US" sz="1499" u="none" cap="none" strike="noStrike">
                <a:solidFill>
                  <a:srgbClr val="545454"/>
                </a:solidFill>
                <a:latin typeface="Inter Medium"/>
                <a:ea typeface="Inter Medium"/>
                <a:cs typeface="Inter Medium"/>
                <a:sym typeface="Inter Medium"/>
              </a:rPr>
              <a:t>www.yourwebsite.com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7"/>
          <p:cNvGrpSpPr/>
          <p:nvPr/>
        </p:nvGrpSpPr>
        <p:grpSpPr>
          <a:xfrm>
            <a:off x="797681" y="1452839"/>
            <a:ext cx="2738135" cy="2882735"/>
            <a:chOff x="-98243" y="-28575"/>
            <a:chExt cx="3650847" cy="3843647"/>
          </a:xfrm>
        </p:grpSpPr>
        <p:sp>
          <p:nvSpPr>
            <p:cNvPr id="156" name="Google Shape;156;p17"/>
            <p:cNvSpPr txBox="1"/>
            <p:nvPr/>
          </p:nvSpPr>
          <p:spPr>
            <a:xfrm>
              <a:off x="544469" y="3237717"/>
              <a:ext cx="733480" cy="577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3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4"/>
                <a:buFont typeface="Arial"/>
                <a:buNone/>
              </a:pPr>
              <a:r>
                <a:rPr b="0" i="0" lang="en-US" sz="1264" u="none" cap="none" strike="noStrike">
                  <a:solidFill>
                    <a:srgbClr val="000000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Income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4003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4"/>
                <a:buFont typeface="Arial"/>
                <a:buNone/>
              </a:pPr>
              <a:r>
                <a:rPr b="0" i="0" lang="en-US" sz="1264" u="none" cap="none" strike="noStrike">
                  <a:solidFill>
                    <a:srgbClr val="000000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59.7%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7"/>
            <p:cNvSpPr txBox="1"/>
            <p:nvPr/>
          </p:nvSpPr>
          <p:spPr>
            <a:xfrm>
              <a:off x="2531660" y="216723"/>
              <a:ext cx="1020944" cy="577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3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4"/>
                <a:buFont typeface="Arial"/>
                <a:buNone/>
              </a:pPr>
              <a:r>
                <a:rPr b="0" i="0" lang="en-US" sz="1264" u="none" cap="none" strike="noStrike">
                  <a:solidFill>
                    <a:srgbClr val="000000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Expenses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4003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4"/>
                <a:buFont typeface="Arial"/>
                <a:buNone/>
              </a:pPr>
              <a:r>
                <a:rPr b="0" i="0" lang="en-US" sz="1264" u="none" cap="none" strike="noStrike">
                  <a:solidFill>
                    <a:srgbClr val="000000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23.9%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7"/>
            <p:cNvSpPr txBox="1"/>
            <p:nvPr/>
          </p:nvSpPr>
          <p:spPr>
            <a:xfrm>
              <a:off x="154293" y="-28575"/>
              <a:ext cx="588794" cy="577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3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4"/>
                <a:buFont typeface="Arial"/>
                <a:buNone/>
              </a:pPr>
              <a:r>
                <a:rPr b="0" i="0" lang="en-US" sz="1264" u="none" cap="none" strike="noStrike">
                  <a:solidFill>
                    <a:srgbClr val="000000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Other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4003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4"/>
                <a:buFont typeface="Arial"/>
                <a:buNone/>
              </a:pPr>
              <a:r>
                <a:rPr b="0" i="0" lang="en-US" sz="1264" u="none" cap="none" strike="noStrike">
                  <a:solidFill>
                    <a:srgbClr val="000000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16.4%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9" name="Google Shape;159;p17"/>
            <p:cNvGrpSpPr/>
            <p:nvPr/>
          </p:nvGrpSpPr>
          <p:grpSpPr>
            <a:xfrm>
              <a:off x="-98243" y="493458"/>
              <a:ext cx="2781643" cy="2765841"/>
              <a:chOff x="-94306" y="0"/>
              <a:chExt cx="2670175" cy="2655006"/>
            </a:xfrm>
          </p:grpSpPr>
          <p:sp>
            <p:nvSpPr>
              <p:cNvPr id="160" name="Google Shape;160;p17"/>
              <p:cNvSpPr/>
              <p:nvPr/>
            </p:nvSpPr>
            <p:spPr>
              <a:xfrm>
                <a:off x="1270000" y="0"/>
                <a:ext cx="1269737" cy="1270000"/>
              </a:xfrm>
              <a:custGeom>
                <a:rect b="b" l="l" r="r" t="t"/>
                <a:pathLst>
                  <a:path extrusionOk="0" h="1270000" w="1269737">
                    <a:moveTo>
                      <a:pt x="0" y="0"/>
                    </a:moveTo>
                    <a:cubicBezTo>
                      <a:pt x="691338" y="0"/>
                      <a:pt x="1255681" y="552983"/>
                      <a:pt x="1269737" y="1244177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2813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>
                <a:off x="-94306" y="564236"/>
                <a:ext cx="2670175" cy="2090770"/>
              </a:xfrm>
              <a:custGeom>
                <a:rect b="b" l="l" r="r" t="t"/>
                <a:pathLst>
                  <a:path extrusionOk="0" h="2090770" w="2670175">
                    <a:moveTo>
                      <a:pt x="2631166" y="616513"/>
                    </a:moveTo>
                    <a:cubicBezTo>
                      <a:pt x="2670175" y="1170217"/>
                      <a:pt x="2345072" y="1685104"/>
                      <a:pt x="1828383" y="1887937"/>
                    </a:cubicBezTo>
                    <a:cubicBezTo>
                      <a:pt x="1311694" y="2090770"/>
                      <a:pt x="723140" y="1934550"/>
                      <a:pt x="375053" y="1502180"/>
                    </a:cubicBezTo>
                    <a:cubicBezTo>
                      <a:pt x="26965" y="1069809"/>
                      <a:pt x="0" y="461473"/>
                      <a:pt x="308467" y="0"/>
                    </a:cubicBezTo>
                    <a:lnTo>
                      <a:pt x="1364306" y="705764"/>
                    </a:lnTo>
                    <a:close/>
                  </a:path>
                </a:pathLst>
              </a:custGeom>
              <a:solidFill>
                <a:srgbClr val="05F4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180207" y="0"/>
                <a:ext cx="1089793" cy="1270000"/>
              </a:xfrm>
              <a:custGeom>
                <a:rect b="b" l="l" r="r" t="t"/>
                <a:pathLst>
                  <a:path extrusionOk="0" h="1270000" w="1089793">
                    <a:moveTo>
                      <a:pt x="0" y="617888"/>
                    </a:moveTo>
                    <a:cubicBezTo>
                      <a:pt x="229316" y="234660"/>
                      <a:pt x="643068" y="45"/>
                      <a:pt x="1089666" y="0"/>
                    </a:cubicBezTo>
                    <a:lnTo>
                      <a:pt x="1089793" y="1270000"/>
                    </a:lnTo>
                    <a:close/>
                  </a:path>
                </a:pathLst>
              </a:custGeom>
              <a:solidFill>
                <a:srgbClr val="A382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163" name="Google Shape;163;p17"/>
          <p:cNvCxnSpPr/>
          <p:nvPr/>
        </p:nvCxnSpPr>
        <p:spPr>
          <a:xfrm>
            <a:off x="3953645" y="4772648"/>
            <a:ext cx="2419200" cy="0"/>
          </a:xfrm>
          <a:prstGeom prst="straightConnector1">
            <a:avLst/>
          </a:prstGeom>
          <a:noFill/>
          <a:ln cap="flat" cmpd="sng" w="38100">
            <a:solidFill>
              <a:srgbClr val="28138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p17"/>
          <p:cNvCxnSpPr/>
          <p:nvPr/>
        </p:nvCxnSpPr>
        <p:spPr>
          <a:xfrm>
            <a:off x="756000" y="9192565"/>
            <a:ext cx="2419200" cy="0"/>
          </a:xfrm>
          <a:prstGeom prst="straightConnector1">
            <a:avLst/>
          </a:prstGeom>
          <a:noFill/>
          <a:ln cap="flat" cmpd="sng" w="38100">
            <a:solidFill>
              <a:srgbClr val="28138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5" name="Google Shape;165;p17"/>
          <p:cNvSpPr/>
          <p:nvPr/>
        </p:nvSpPr>
        <p:spPr>
          <a:xfrm>
            <a:off x="4540381" y="6610092"/>
            <a:ext cx="2263619" cy="2110824"/>
          </a:xfrm>
          <a:custGeom>
            <a:rect b="b" l="l" r="r" t="t"/>
            <a:pathLst>
              <a:path extrusionOk="0" h="2110824" w="2263619">
                <a:moveTo>
                  <a:pt x="0" y="0"/>
                </a:moveTo>
                <a:lnTo>
                  <a:pt x="2263619" y="0"/>
                </a:lnTo>
                <a:lnTo>
                  <a:pt x="2263619" y="2110825"/>
                </a:lnTo>
                <a:lnTo>
                  <a:pt x="0" y="2110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7"/>
          <p:cNvSpPr txBox="1"/>
          <p:nvPr/>
        </p:nvSpPr>
        <p:spPr>
          <a:xfrm>
            <a:off x="3953645" y="756000"/>
            <a:ext cx="2703276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1" i="0" lang="en-US" sz="3999" u="none" cap="none" strike="noStrike">
                <a:solidFill>
                  <a:srgbClr val="281380"/>
                </a:solidFill>
                <a:latin typeface="Inter"/>
                <a:ea typeface="Inter"/>
                <a:cs typeface="Inter"/>
                <a:sym typeface="Inter"/>
              </a:rPr>
              <a:t>Insights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3953645" y="1829423"/>
            <a:ext cx="2850300" cy="20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r>
              <a:rPr b="0" i="0" lang="en-US" sz="1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Here's your space to share industry insights.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700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r>
              <a:t/>
            </a:r>
            <a:endParaRPr b="0" i="0" sz="1199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700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r>
              <a:rPr b="0" i="0" lang="en-US" sz="1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Update this area with relevant data, trends, or observations that add value to your proposal. Tailor the content to align with your </a:t>
            </a:r>
            <a:r>
              <a:rPr lang="en-US" sz="1199">
                <a:latin typeface="Inter"/>
                <a:ea typeface="Inter"/>
                <a:cs typeface="Inter"/>
                <a:sym typeface="Inter"/>
              </a:rPr>
              <a:t>business’</a:t>
            </a:r>
            <a:r>
              <a:rPr b="0" i="0" lang="en-US" sz="1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focus.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623477" y="5482342"/>
            <a:ext cx="4495317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1" i="0" lang="en-US" sz="3999" u="none" cap="none" strike="noStrike">
                <a:solidFill>
                  <a:srgbClr val="281380"/>
                </a:solidFill>
                <a:latin typeface="Inter"/>
                <a:ea typeface="Inter"/>
                <a:cs typeface="Inter"/>
                <a:sym typeface="Inter"/>
              </a:rPr>
              <a:t>The work we 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756000" y="6543417"/>
            <a:ext cx="2910488" cy="17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r>
              <a:rPr b="0" i="0" lang="en-US" sz="1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Detail your services/products comprehensively.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700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r>
              <a:t/>
            </a:r>
            <a:endParaRPr b="0" i="0" sz="1199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700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r>
              <a:rPr b="0" i="0" lang="en-US" sz="1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Explain the value you provide, how it solves problems, and why it's a game-changer. Customize this part with specifics about what you offer.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2288701" y="9821787"/>
            <a:ext cx="2717552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b="0" i="0" lang="en-US" sz="1499" u="none" cap="none" strike="noStrike">
                <a:solidFill>
                  <a:srgbClr val="545454"/>
                </a:solidFill>
                <a:latin typeface="Inter Medium"/>
                <a:ea typeface="Inter Medium"/>
                <a:cs typeface="Inter Medium"/>
                <a:sym typeface="Inter Medium"/>
              </a:rPr>
              <a:t>www.yourwebsite.com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/>
          <p:nvPr/>
        </p:nvSpPr>
        <p:spPr>
          <a:xfrm>
            <a:off x="1331343" y="3758500"/>
            <a:ext cx="5232696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1" i="0" lang="en-US" sz="3999" u="none" cap="none" strike="noStrike">
                <a:solidFill>
                  <a:srgbClr val="281380"/>
                </a:solidFill>
                <a:latin typeface="Inter"/>
                <a:ea typeface="Inter"/>
                <a:cs typeface="Inter"/>
                <a:sym typeface="Inter"/>
              </a:rPr>
              <a:t>Contact us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1211085" y="4489086"/>
            <a:ext cx="5352953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00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r>
              <a:rPr b="0" i="0" lang="en-US" sz="1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Make it easy for potential clients to reach out.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700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r>
              <a:t/>
            </a:r>
            <a:endParaRPr b="0" i="0" sz="1199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700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"/>
              <a:buFont typeface="Arial"/>
              <a:buNone/>
            </a:pPr>
            <a:r>
              <a:rPr b="0" i="0" lang="en-US" sz="1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Provide your contact details, including email and phone number. You can also include social media links or a contact form for seamless communication. Adapt this section to match your preferred contact methods.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 txBox="1"/>
          <p:nvPr/>
        </p:nvSpPr>
        <p:spPr>
          <a:xfrm>
            <a:off x="2352479" y="9262749"/>
            <a:ext cx="3190422" cy="866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b="1" i="0" lang="en-US" sz="1499" u="none" cap="none" strike="noStrike">
                <a:solidFill>
                  <a:srgbClr val="545454"/>
                </a:solidFill>
                <a:latin typeface="Inter"/>
                <a:ea typeface="Inter"/>
                <a:cs typeface="Inter"/>
                <a:sym typeface="Inter"/>
              </a:rPr>
              <a:t>www.yourwebsite.com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600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b="1" i="0" lang="en-US" sz="1499" u="none" cap="none" strike="noStrike">
                <a:solidFill>
                  <a:srgbClr val="545454"/>
                </a:solidFill>
                <a:latin typeface="Inter"/>
                <a:ea typeface="Inter"/>
                <a:cs typeface="Inter"/>
                <a:sym typeface="Inter"/>
              </a:rPr>
              <a:t>hello@yourwebsite.com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600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Font typeface="Arial"/>
              <a:buNone/>
            </a:pPr>
            <a:r>
              <a:rPr b="1" i="0" lang="en-US" sz="1499" u="none" cap="none" strike="noStrike">
                <a:solidFill>
                  <a:srgbClr val="545454"/>
                </a:solidFill>
                <a:latin typeface="Inter"/>
                <a:ea typeface="Inter"/>
                <a:cs typeface="Inter"/>
                <a:sym typeface="Inter"/>
              </a:rPr>
              <a:t>0123-456-7890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18"/>
          <p:cNvCxnSpPr/>
          <p:nvPr/>
        </p:nvCxnSpPr>
        <p:spPr>
          <a:xfrm>
            <a:off x="2738091" y="8717247"/>
            <a:ext cx="2419200" cy="0"/>
          </a:xfrm>
          <a:prstGeom prst="straightConnector1">
            <a:avLst/>
          </a:prstGeom>
          <a:noFill/>
          <a:ln cap="flat" cmpd="sng" w="38100">
            <a:solidFill>
              <a:srgbClr val="28138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